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70" r:id="rId4"/>
    <p:sldId id="283" r:id="rId5"/>
    <p:sldId id="296" r:id="rId6"/>
    <p:sldId id="275" r:id="rId7"/>
    <p:sldId id="276" r:id="rId8"/>
    <p:sldId id="291" r:id="rId9"/>
    <p:sldId id="297" r:id="rId10"/>
    <p:sldId id="280" r:id="rId11"/>
    <p:sldId id="294" r:id="rId12"/>
    <p:sldId id="285" r:id="rId13"/>
  </p:sldIdLst>
  <p:sldSz cx="12192000" cy="6858000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86065" autoAdjust="0"/>
  </p:normalViewPr>
  <p:slideViewPr>
    <p:cSldViewPr snapToGrid="0">
      <p:cViewPr varScale="1">
        <p:scale>
          <a:sx n="87" d="100"/>
          <a:sy n="87" d="100"/>
        </p:scale>
        <p:origin x="76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400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199B608F-6B76-419A-BB3F-97DAFC4C61B1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CF79D460-4B0C-4F29-8582-36A78EF2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2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9291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r">
              <a:defRPr sz="1200"/>
            </a:lvl1pPr>
          </a:lstStyle>
          <a:p>
            <a:fld id="{5A9BC743-F026-4D35-8612-BAC64425E86C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2313" y="1174750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23" tIns="46612" rIns="93223" bIns="466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952" y="4520073"/>
            <a:ext cx="5661173" cy="3699012"/>
          </a:xfrm>
          <a:prstGeom prst="rect">
            <a:avLst/>
          </a:prstGeom>
        </p:spPr>
        <p:txBody>
          <a:bodyPr vert="horz" lIns="93223" tIns="46612" rIns="93223" bIns="4661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9291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r">
              <a:defRPr sz="1200"/>
            </a:lvl1pPr>
          </a:lstStyle>
          <a:p>
            <a:fld id="{80C904A4-B87E-44A8-8153-9A47617A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too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19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Consistent results by country, line of business, other break-downs</a:t>
            </a:r>
          </a:p>
          <a:p>
            <a:pPr lvl="0"/>
            <a:r>
              <a:rPr lang="en-US" dirty="0"/>
              <a:t>M&amp;A example: What if you jettison the unprofitable policies?</a:t>
            </a:r>
          </a:p>
          <a:p>
            <a:pPr lvl="0"/>
            <a:r>
              <a:rPr lang="en-US" dirty="0"/>
              <a:t>Reinsurance purchasing example: restate history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6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http://www.merriam-webster.com/dictionary/tool</a:t>
            </a:r>
            <a:r>
              <a:rPr lang="en-US" dirty="0"/>
              <a:t> for first two</a:t>
            </a:r>
          </a:p>
          <a:p>
            <a:r>
              <a:rPr lang="en-US" dirty="0"/>
              <a:t>http://www.urbandictionary.com/define.php?term=tool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5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9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(Matt Dowle story – can you make a u turn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0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7646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5"/>
            <a:ext cx="10554574" cy="4256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471054"/>
            <a:ext cx="10572000" cy="3949143"/>
          </a:xfrm>
        </p:spPr>
        <p:txBody>
          <a:bodyPr>
            <a:noAutofit/>
          </a:bodyPr>
          <a:lstStyle/>
          <a:p>
            <a:r>
              <a:rPr lang="en-US" sz="8800" dirty="0"/>
              <a:t>Trees in the R environment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646331"/>
          </a:xfrm>
        </p:spPr>
        <p:txBody>
          <a:bodyPr>
            <a:spAutoFit/>
          </a:bodyPr>
          <a:lstStyle/>
          <a:p>
            <a:r>
              <a:rPr lang="en-US" sz="3600" dirty="0"/>
              <a:t>DIY analysis with open source software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0001" y="763400"/>
            <a:ext cx="249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 2017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010" y="139566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1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data with a </a:t>
            </a:r>
            <a:r>
              <a:rPr lang="en-US" i="1" dirty="0"/>
              <a:t>shiny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52942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Clarity: What If …</a:t>
            </a:r>
          </a:p>
        </p:txBody>
      </p:sp>
      <p:pic>
        <p:nvPicPr>
          <p:cNvPr id="3074" name="Picture 2" descr="http://www.n2growth.com/blog/wp-content/uploads/2013/03/What-I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57321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04" y="2222287"/>
            <a:ext cx="6175513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Thank you for having me!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Dan Murphy</a:t>
            </a:r>
          </a:p>
          <a:p>
            <a:pPr marL="0" indent="0">
              <a:buNone/>
            </a:pPr>
            <a:r>
              <a:rPr lang="en-US" sz="3200" dirty="0"/>
              <a:t>Trinostics LLC</a:t>
            </a:r>
            <a:br>
              <a:rPr lang="en-US" sz="3200" dirty="0"/>
            </a:br>
            <a:r>
              <a:rPr lang="en-US" sz="3200" dirty="0"/>
              <a:t>San Francisco</a:t>
            </a:r>
          </a:p>
        </p:txBody>
      </p:sp>
      <p:sp>
        <p:nvSpPr>
          <p:cNvPr id="4" name="AutoShape 2" descr="Displaying 20160622_11483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99771" y="2261287"/>
            <a:ext cx="4744678" cy="3558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447188"/>
            <a:ext cx="11003079" cy="1002471"/>
          </a:xfrm>
        </p:spPr>
        <p:txBody>
          <a:bodyPr/>
          <a:lstStyle/>
          <a:p>
            <a:r>
              <a:rPr lang="en-US" dirty="0"/>
              <a:t>I must confess to being a </a:t>
            </a:r>
            <a:r>
              <a:rPr lang="en-US"/>
              <a:t>clay kicker myself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8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/>
          <a:lstStyle/>
          <a:p>
            <a:r>
              <a:rPr lang="en-US" sz="3600" dirty="0"/>
              <a:t>Modelers are builders and builders use tools</a:t>
            </a:r>
          </a:p>
        </p:txBody>
      </p:sp>
      <p:pic>
        <p:nvPicPr>
          <p:cNvPr id="5" name="Picture 2" descr="sand-158804_960_720.png (665×72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8440">
            <a:off x="7197323" y="2263727"/>
            <a:ext cx="1374294" cy="148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2538">
            <a:off x="2415527" y="4673852"/>
            <a:ext cx="2084141" cy="13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1664">
            <a:off x="5425599" y="4050633"/>
            <a:ext cx="1827356" cy="2428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73529">
            <a:off x="4402603" y="2994314"/>
            <a:ext cx="2730458" cy="1318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51" y="2587301"/>
            <a:ext cx="3517931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65049">
            <a:off x="9185168" y="1367096"/>
            <a:ext cx="1470977" cy="42976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249960"/>
            <a:ext cx="10554574" cy="3510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Merriam-Webster Dictionary defines a </a:t>
            </a:r>
            <a:r>
              <a:rPr lang="en-US" sz="2400" i="1" dirty="0"/>
              <a:t>tool</a:t>
            </a:r>
            <a:r>
              <a:rPr lang="en-US" sz="2400" dirty="0"/>
              <a:t> as</a:t>
            </a:r>
          </a:p>
          <a:p>
            <a:r>
              <a:rPr lang="en-US" sz="2400" dirty="0"/>
              <a:t>A handheld device that aids in accomplishing a task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An apparatus used in the practice of a vocation or profession</a:t>
            </a:r>
          </a:p>
        </p:txBody>
      </p:sp>
    </p:spTree>
    <p:extLst>
      <p:ext uri="{BB962C8B-B14F-4D97-AF65-F5344CB8AC3E}">
        <p14:creationId xmlns:p14="http://schemas.microsoft.com/office/powerpoint/2010/main" val="72546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0" y="0"/>
            <a:ext cx="10674988" cy="1249960"/>
          </a:xfrm>
        </p:spPr>
        <p:txBody>
          <a:bodyPr/>
          <a:lstStyle/>
          <a:p>
            <a:r>
              <a:rPr lang="en-US" dirty="0"/>
              <a:t>The “R Environment” is a collection of tools for the builder in us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284" y="1946696"/>
            <a:ext cx="2068830" cy="16040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4" y="3903805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30" y="2848964"/>
            <a:ext cx="1144975" cy="858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683" y="1731164"/>
            <a:ext cx="1905098" cy="641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833" y="2609168"/>
            <a:ext cx="2053590" cy="645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412" y="3620185"/>
            <a:ext cx="3478911" cy="499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0134" y="1681944"/>
            <a:ext cx="6945896" cy="410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315" y="2594538"/>
            <a:ext cx="219075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3346" y="2408529"/>
            <a:ext cx="1314450" cy="1323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1424" y="3410688"/>
            <a:ext cx="142494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9815" y="5662486"/>
            <a:ext cx="4010025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8945" y="4553285"/>
            <a:ext cx="2371391" cy="4646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6532" y="4457391"/>
            <a:ext cx="1598295" cy="6515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25049" y="5808805"/>
            <a:ext cx="1571315" cy="4879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4398" y="4354178"/>
            <a:ext cx="24479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6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“Selling” Analysis to Senior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Three C’s to increase one’s persuasiveness</a:t>
            </a:r>
          </a:p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Can you articulate the problem?</a:t>
            </a:r>
          </a:p>
          <a:p>
            <a:r>
              <a:rPr lang="en-US" sz="2800" dirty="0"/>
              <a:t>Confidence</a:t>
            </a:r>
          </a:p>
          <a:p>
            <a:pPr lvl="1"/>
            <a:r>
              <a:rPr lang="en-US" sz="2400" dirty="0"/>
              <a:t>Can you deliver your solution with conviction?</a:t>
            </a:r>
          </a:p>
          <a:p>
            <a:r>
              <a:rPr lang="en-US" sz="2800" dirty="0"/>
              <a:t>Clarity</a:t>
            </a:r>
          </a:p>
          <a:p>
            <a:pPr lvl="1"/>
            <a:r>
              <a:rPr lang="en-US" sz="2400" dirty="0"/>
              <a:t>Is your message actionable?</a:t>
            </a:r>
          </a:p>
        </p:txBody>
      </p:sp>
    </p:spTree>
    <p:extLst>
      <p:ext uri="{BB962C8B-B14F-4D97-AF65-F5344CB8AC3E}">
        <p14:creationId xmlns:p14="http://schemas.microsoft.com/office/powerpoint/2010/main" val="69239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great way to learn statistics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9325" y="1422118"/>
            <a:ext cx="8133347" cy="5047368"/>
          </a:xfrm>
        </p:spPr>
      </p:pic>
    </p:spTree>
    <p:extLst>
      <p:ext uri="{BB962C8B-B14F-4D97-AF65-F5344CB8AC3E}">
        <p14:creationId xmlns:p14="http://schemas.microsoft.com/office/powerpoint/2010/main" val="75978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601936"/>
            <a:ext cx="8788400" cy="3818204"/>
          </a:xfrm>
        </p:spPr>
        <p:txBody>
          <a:bodyPr>
            <a:normAutofit/>
          </a:bodyPr>
          <a:lstStyle/>
          <a:p>
            <a:r>
              <a:rPr lang="en-US"/>
              <a:t>Because CART is the trademarked name of a particular software implementation of these ideas, and tree has been used for the SPlus routines of Clark and Pregibon [2] a different acronym — Recursive PARTitioning or rpart — was chosen. It is somewhat humorous that this label “rpart” has now become more common than the original and more descriptive “cart”, a testament to the influence of freely available software.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</a:t>
            </a:r>
            <a:r>
              <a:rPr lang="en-US" dirty="0"/>
              <a:t>ecursive </a:t>
            </a:r>
            <a:r>
              <a:rPr lang="en-US" u="sng" dirty="0" err="1"/>
              <a:t>PART</a:t>
            </a:r>
            <a:r>
              <a:rPr lang="en-US" dirty="0" err="1"/>
              <a:t>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rpart</a:t>
            </a:r>
            <a:r>
              <a:rPr lang="en-US" dirty="0"/>
              <a:t> in action/detail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Start </a:t>
            </a:r>
            <a:r>
              <a:rPr lang="en-US" sz="3200" dirty="0" err="1"/>
              <a:t>RStudio</a:t>
            </a:r>
            <a:endParaRPr lang="en-US" sz="3200" dirty="0"/>
          </a:p>
          <a:p>
            <a:r>
              <a:rPr lang="en-US" sz="3200" dirty="0"/>
              <a:t>Load the </a:t>
            </a:r>
            <a:r>
              <a:rPr lang="en-US" sz="3200" dirty="0" err="1"/>
              <a:t>rpart</a:t>
            </a:r>
            <a:r>
              <a:rPr lang="en-US" sz="3200" dirty="0"/>
              <a:t> library</a:t>
            </a:r>
          </a:p>
          <a:p>
            <a:r>
              <a:rPr lang="en-US" sz="3200" dirty="0"/>
              <a:t>Get help on the </a:t>
            </a:r>
            <a:r>
              <a:rPr lang="en-US" sz="3200" dirty="0" err="1"/>
              <a:t>rpart</a:t>
            </a:r>
            <a:r>
              <a:rPr lang="en-US" sz="3200" dirty="0"/>
              <a:t> function &gt; ?</a:t>
            </a:r>
            <a:r>
              <a:rPr lang="en-US" sz="3200" dirty="0" err="1"/>
              <a:t>rpart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421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73" y="0"/>
            <a:ext cx="10828325" cy="1249960"/>
          </a:xfrm>
        </p:spPr>
        <p:txBody>
          <a:bodyPr/>
          <a:lstStyle/>
          <a:p>
            <a:r>
              <a:rPr lang="en-US" dirty="0" err="1"/>
              <a:t>rpart</a:t>
            </a:r>
            <a:r>
              <a:rPr lang="en-US" dirty="0"/>
              <a:t> help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051" y="1575432"/>
            <a:ext cx="81517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5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73" y="0"/>
            <a:ext cx="10828325" cy="1249960"/>
          </a:xfrm>
        </p:spPr>
        <p:txBody>
          <a:bodyPr/>
          <a:lstStyle/>
          <a:p>
            <a:r>
              <a:rPr lang="en-US" dirty="0"/>
              <a:t>Building the formula with a </a:t>
            </a:r>
            <a:r>
              <a:rPr lang="en-US" i="1" dirty="0"/>
              <a:t>shiny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81315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4983</TotalTime>
  <Words>329</Words>
  <Application>Microsoft Office PowerPoint</Application>
  <PresentationFormat>Widescreen</PresentationFormat>
  <Paragraphs>53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Century Gothic</vt:lpstr>
      <vt:lpstr>Wingdings 2</vt:lpstr>
      <vt:lpstr>Quotable</vt:lpstr>
      <vt:lpstr>Trees in the R environment</vt:lpstr>
      <vt:lpstr>Modelers are builders and builders use tools</vt:lpstr>
      <vt:lpstr>The “R Environment” is a collection of tools for the builder in us </vt:lpstr>
      <vt:lpstr>“Selling” Analysis to Senior Management</vt:lpstr>
      <vt:lpstr>R is a great way to learn statistics</vt:lpstr>
      <vt:lpstr>Recursive PARTitioning</vt:lpstr>
      <vt:lpstr>rpart in action/detail</vt:lpstr>
      <vt:lpstr>rpart help</vt:lpstr>
      <vt:lpstr>Building the formula with a shiny app</vt:lpstr>
      <vt:lpstr>Splitting the data with a shiny app</vt:lpstr>
      <vt:lpstr>Clarity: What If …</vt:lpstr>
      <vt:lpstr>I must confess to being a clay kicker myself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Three C’s</dc:title>
  <dc:creator>Dan Murphy</dc:creator>
  <cp:lastModifiedBy>Dan Murphy</cp:lastModifiedBy>
  <cp:revision>129</cp:revision>
  <cp:lastPrinted>2016-07-07T22:41:00Z</cp:lastPrinted>
  <dcterms:created xsi:type="dcterms:W3CDTF">2016-06-22T19:03:15Z</dcterms:created>
  <dcterms:modified xsi:type="dcterms:W3CDTF">2017-03-01T16:50:56Z</dcterms:modified>
</cp:coreProperties>
</file>